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26"/>
  </p:notesMasterIdLst>
  <p:sldIdLst>
    <p:sldId id="256" r:id="rId2"/>
    <p:sldId id="271" r:id="rId3"/>
    <p:sldId id="266" r:id="rId4"/>
    <p:sldId id="267" r:id="rId5"/>
    <p:sldId id="264" r:id="rId6"/>
    <p:sldId id="265" r:id="rId7"/>
    <p:sldId id="272" r:id="rId8"/>
    <p:sldId id="257" r:id="rId9"/>
    <p:sldId id="259" r:id="rId10"/>
    <p:sldId id="263" r:id="rId11"/>
    <p:sldId id="258" r:id="rId12"/>
    <p:sldId id="261" r:id="rId13"/>
    <p:sldId id="268" r:id="rId14"/>
    <p:sldId id="269" r:id="rId15"/>
    <p:sldId id="262" r:id="rId16"/>
    <p:sldId id="270" r:id="rId17"/>
    <p:sldId id="279" r:id="rId18"/>
    <p:sldId id="273" r:id="rId19"/>
    <p:sldId id="260" r:id="rId20"/>
    <p:sldId id="278" r:id="rId21"/>
    <p:sldId id="274" r:id="rId22"/>
    <p:sldId id="275" r:id="rId23"/>
    <p:sldId id="276" r:id="rId24"/>
    <p:sldId id="277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81"/>
    <p:restoredTop sz="94686"/>
  </p:normalViewPr>
  <p:slideViewPr>
    <p:cSldViewPr snapToGrid="0" snapToObjects="1">
      <p:cViewPr>
        <p:scale>
          <a:sx n="115" d="100"/>
          <a:sy n="115" d="100"/>
        </p:scale>
        <p:origin x="48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Attendees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CERSE 1</c:v>
                </c:pt>
                <c:pt idx="1">
                  <c:v>CERSE 2</c:v>
                </c:pt>
                <c:pt idx="2">
                  <c:v>CERSE 3</c:v>
                </c:pt>
                <c:pt idx="3">
                  <c:v>CERSE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55</c:v>
                </c:pt>
                <c:pt idx="2">
                  <c:v>27</c:v>
                </c:pt>
                <c:pt idx="3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C6-184E-8CB8-4E35578DD8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"/>
        <c:gapDepth val="75"/>
        <c:shape val="box"/>
        <c:axId val="1727710847"/>
        <c:axId val="1583053167"/>
        <c:axId val="0"/>
      </c:bar3DChart>
      <c:catAx>
        <c:axId val="17277108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Event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3053167"/>
        <c:crosses val="autoZero"/>
        <c:auto val="1"/>
        <c:lblAlgn val="ctr"/>
        <c:lblOffset val="100"/>
        <c:noMultiLvlLbl val="0"/>
      </c:catAx>
      <c:valAx>
        <c:axId val="15830531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dirty="0"/>
                  <a:t>Attendees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77108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jpg>
</file>

<file path=ppt/media/image25.jpg>
</file>

<file path=ppt/media/image26.png>
</file>

<file path=ppt/media/image27.tiff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2F1A1-E535-A346-844A-059B333CB1AE}" type="datetimeFigureOut">
              <a:rPr lang="en-GB" smtClean="0"/>
              <a:t>07/10/2019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FFCAD-4E95-1446-BB8F-0C2D601F810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159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rpentries/carpentries.org/tree/gh-pages/images/logo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carpentries/carpentries.org/blob/gh-pages/assets/img/TheCarpentries.svg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BB8F6-75F7-674C-8E0E-C50F6D9D461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377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BB8F6-75F7-674C-8E0E-C50F6D9D461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695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BB8F6-75F7-674C-8E0E-C50F6D9D461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18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Individual carpentry logos: </a:t>
            </a:r>
            <a:r>
              <a:rPr lang="en-GB" dirty="0">
                <a:hlinkClick r:id="rId3"/>
              </a:rPr>
              <a:t>https://github.com/carpentries/carpentries.org/tree/gh-pages/images/logos</a:t>
            </a:r>
            <a:endParaRPr lang="en-GB" dirty="0"/>
          </a:p>
          <a:p>
            <a:r>
              <a:rPr lang="en-GB" dirty="0"/>
              <a:t>The Carpentries logo: </a:t>
            </a:r>
            <a:r>
              <a:rPr lang="en-GB" dirty="0">
                <a:hlinkClick r:id="rId4"/>
              </a:rPr>
              <a:t>https://github.com/carpentries/carpentries.org/blob/gh-pages/assets/img/TheCarpentries.svg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BB8F6-75F7-674C-8E0E-C50F6D9D461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778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BB8F6-75F7-674C-8E0E-C50F6D9D461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109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BB8F6-75F7-674C-8E0E-C50F6D9D461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209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BB8F6-75F7-674C-8E0E-C50F6D9D461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8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88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332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98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81014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809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334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6802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0381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07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59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842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57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11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28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77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841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422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D330380-D725-4E45-88E0-28E2915EF761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FFF18-3722-804B-B658-D652289CC8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4911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3" Type="http://schemas.openxmlformats.org/officeDocument/2006/relationships/hyperlink" Target="https://software-carpentry.org/" TargetMode="External"/><Relationship Id="rId7" Type="http://schemas.openxmlformats.org/officeDocument/2006/relationships/hyperlink" Target="https://carpentries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pc-carpentry.github.io/" TargetMode="External"/><Relationship Id="rId5" Type="http://schemas.openxmlformats.org/officeDocument/2006/relationships/hyperlink" Target="https://librarycarpentry.org/" TargetMode="External"/><Relationship Id="rId4" Type="http://schemas.openxmlformats.org/officeDocument/2006/relationships/hyperlink" Target="https://datacarpentry.org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6.tiff"/><Relationship Id="rId4" Type="http://schemas.openxmlformats.org/officeDocument/2006/relationships/image" Target="../media/image18.svg"/><Relationship Id="rId9" Type="http://schemas.openxmlformats.org/officeDocument/2006/relationships/image" Target="../media/image22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edcarp.github.io/" TargetMode="External"/><Relationship Id="rId3" Type="http://schemas.openxmlformats.org/officeDocument/2006/relationships/hyperlink" Target="https://www.software.ac.uk/" TargetMode="External"/><Relationship Id="rId7" Type="http://schemas.openxmlformats.org/officeDocument/2006/relationships/hyperlink" Target="https://carpentries.org/" TargetMode="External"/><Relationship Id="rId2" Type="http://schemas.openxmlformats.org/officeDocument/2006/relationships/hyperlink" Target="https://www.epcc.ed.ac.uk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erse.github.io/" TargetMode="External"/><Relationship Id="rId5" Type="http://schemas.openxmlformats.org/officeDocument/2006/relationships/hyperlink" Target="https://www.society-rse.org/" TargetMode="External"/><Relationship Id="rId4" Type="http://schemas.openxmlformats.org/officeDocument/2006/relationships/hyperlink" Target="https://rse.ac.uk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hyperlink" Target="http://bit.ly/SSI-FP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irrus.ac.uk/access/scottish.html" TargetMode="External"/><Relationship Id="rId2" Type="http://schemas.openxmlformats.org/officeDocument/2006/relationships/hyperlink" Target="http://www.cirrus.ac.uk/about/hardware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rse.ac.uk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42D96-EFB9-2541-89DD-05AE3D0FD1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9298" y="1464195"/>
            <a:ext cx="9810827" cy="2421464"/>
          </a:xfrm>
        </p:spPr>
        <p:txBody>
          <a:bodyPr>
            <a:noAutofit/>
          </a:bodyPr>
          <a:lstStyle/>
          <a:p>
            <a:r>
              <a:rPr lang="en-US" sz="6000" dirty="0"/>
              <a:t>Community of Edinburgh RSEs (CERSE)</a:t>
            </a:r>
          </a:p>
        </p:txBody>
      </p:sp>
      <p:pic>
        <p:nvPicPr>
          <p:cNvPr id="7" name="Picture 6" descr="A group of people standing in front of a crowd posing for the camera&#10;&#10;Description automatically generated">
            <a:extLst>
              <a:ext uri="{FF2B5EF4-FFF2-40B4-BE49-F238E27FC236}">
                <a16:creationId xmlns:a16="http://schemas.microsoft.com/office/drawing/2014/main" id="{8DCA6448-9C19-E64D-A492-EBDCB63B8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6" t="24951" r="1548" b="12946"/>
          <a:stretch/>
        </p:blipFill>
        <p:spPr>
          <a:xfrm>
            <a:off x="1487658" y="3627534"/>
            <a:ext cx="9529592" cy="344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56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F361365-57D5-224C-9F22-95618DF58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 of Attendees at CERSE events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D91D47B-0F14-174F-8109-CDB86AED30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9313066"/>
              </p:ext>
            </p:extLst>
          </p:nvPr>
        </p:nvGraphicFramePr>
        <p:xfrm>
          <a:off x="838200" y="1825625"/>
          <a:ext cx="10515600" cy="43941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21702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BFC46-6D3A-034C-894B-E4F059A1B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Keeping in touch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7267B-A5FD-334A-97EE-F27D286C8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Join the RSE Association: </a:t>
            </a:r>
            <a:r>
              <a:rPr lang="en-GB" dirty="0" err="1"/>
              <a:t>www.society-rse.org</a:t>
            </a:r>
            <a:r>
              <a:rPr lang="en-GB" dirty="0"/>
              <a:t> </a:t>
            </a:r>
          </a:p>
          <a:p>
            <a:r>
              <a:rPr lang="en-GB" dirty="0"/>
              <a:t>Join the RSE Slack: </a:t>
            </a:r>
          </a:p>
          <a:p>
            <a:pPr lvl="1"/>
            <a:r>
              <a:rPr lang="en-GB" dirty="0"/>
              <a:t>https://ukrse.slack.com/join/signup</a:t>
            </a:r>
          </a:p>
          <a:p>
            <a:pPr lvl="1"/>
            <a:r>
              <a:rPr lang="en-GB" dirty="0"/>
              <a:t>and join the #</a:t>
            </a:r>
            <a:r>
              <a:rPr lang="en-GB" dirty="0" err="1"/>
              <a:t>edinburgh</a:t>
            </a:r>
            <a:r>
              <a:rPr lang="en-GB" dirty="0"/>
              <a:t> channel </a:t>
            </a:r>
          </a:p>
          <a:p>
            <a:r>
              <a:rPr lang="en-GB" dirty="0"/>
              <a:t>Join the CERSE mailing list: </a:t>
            </a:r>
          </a:p>
          <a:p>
            <a:pPr lvl="1"/>
            <a:r>
              <a:rPr lang="en-GB" dirty="0" err="1"/>
              <a:t>Ed-rse-community@jiscmail.ac.uk</a:t>
            </a:r>
            <a:r>
              <a:rPr lang="en-GB" dirty="0"/>
              <a:t> </a:t>
            </a:r>
          </a:p>
          <a:p>
            <a:r>
              <a:rPr lang="en-GB" dirty="0"/>
              <a:t>Help us build this community!</a:t>
            </a:r>
          </a:p>
          <a:p>
            <a:pPr lvl="1"/>
            <a:r>
              <a:rPr lang="en-GB" dirty="0"/>
              <a:t>Suggest events or activities </a:t>
            </a:r>
          </a:p>
          <a:p>
            <a:pPr lvl="1"/>
            <a:r>
              <a:rPr lang="en-GB" dirty="0"/>
              <a:t>Help organise or host</a:t>
            </a:r>
          </a:p>
          <a:p>
            <a:pPr lvl="1"/>
            <a:r>
              <a:rPr lang="en-GB" dirty="0"/>
              <a:t>Bring a friend along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122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F5812-D923-2146-8F81-81A634C09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- Carpentries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0E25C-1CD0-3645-A6C4-33EFCAC08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Started by Greg Wilson in North America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The SSI was primary in spreading to UK/Europe</a:t>
            </a:r>
          </a:p>
          <a:p>
            <a:r>
              <a:rPr lang="en-US" dirty="0">
                <a:solidFill>
                  <a:schemeClr val="tx1"/>
                </a:solidFill>
              </a:rPr>
              <a:t>Teach basic computing skills to students and staff</a:t>
            </a:r>
          </a:p>
          <a:p>
            <a:r>
              <a:rPr lang="en-US" dirty="0">
                <a:solidFill>
                  <a:schemeClr val="tx1"/>
                </a:solidFill>
              </a:rPr>
              <a:t>Started with Software Carpentries (</a:t>
            </a:r>
            <a:r>
              <a:rPr lang="en-US" dirty="0">
                <a:hlinkClick r:id="rId3"/>
              </a:rPr>
              <a:t>software-carpentry.org</a:t>
            </a:r>
            <a:r>
              <a:rPr lang="en-US" dirty="0">
                <a:solidFill>
                  <a:schemeClr val="tx1"/>
                </a:solidFill>
              </a:rPr>
              <a:t>) then …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Data Carpentry (</a:t>
            </a:r>
            <a:r>
              <a:rPr lang="en-US" dirty="0">
                <a:hlinkClick r:id="rId4"/>
              </a:rPr>
              <a:t>datacarpentry.org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Library Carpentry (</a:t>
            </a:r>
            <a:r>
              <a:rPr lang="en-US" dirty="0">
                <a:hlinkClick r:id="rId5"/>
              </a:rPr>
              <a:t>librarycarpentry.org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HPC Carpentry – in development (</a:t>
            </a:r>
            <a:r>
              <a:rPr lang="en-US" dirty="0">
                <a:hlinkClick r:id="rId6"/>
              </a:rPr>
              <a:t>hpc-carpentry.github.io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etc.</a:t>
            </a:r>
          </a:p>
          <a:p>
            <a:r>
              <a:rPr lang="en-US" dirty="0">
                <a:solidFill>
                  <a:schemeClr val="tx1"/>
                </a:solidFill>
              </a:rPr>
              <a:t>S/W, Data, Library come under “The Carpentries” (</a:t>
            </a:r>
            <a:r>
              <a:rPr lang="en-US" dirty="0">
                <a:hlinkClick r:id="rId7"/>
              </a:rPr>
              <a:t>carpentries.org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r>
              <a:rPr lang="en-US" dirty="0">
                <a:solidFill>
                  <a:schemeClr val="tx1"/>
                </a:solidFill>
              </a:rPr>
              <a:t>Type of carpentry emphasizes the subjects modules  that are taught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3F1231-133C-3346-A21B-757BB0E8F1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14766" y="279387"/>
            <a:ext cx="3915104" cy="79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500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261E2-C24C-D044-936E-09C3ECF7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taught?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3C9B78-04CF-7547-BFD7-9D7E25EC0112}"/>
              </a:ext>
            </a:extLst>
          </p:cNvPr>
          <p:cNvSpPr txBox="1">
            <a:spLocks/>
          </p:cNvSpPr>
          <p:nvPr/>
        </p:nvSpPr>
        <p:spPr>
          <a:xfrm>
            <a:off x="671512" y="2331243"/>
            <a:ext cx="3293276" cy="13006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Bash shell (0.5 d)</a:t>
            </a:r>
          </a:p>
          <a:p>
            <a:r>
              <a:rPr lang="en-US" sz="2000" dirty="0"/>
              <a:t>Git (0.5 d)</a:t>
            </a:r>
          </a:p>
          <a:p>
            <a:r>
              <a:rPr lang="en-US" sz="2000" dirty="0"/>
              <a:t>Python (1 d)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7B7AA87-B006-8646-90BA-EEC7AF564FC5}"/>
              </a:ext>
            </a:extLst>
          </p:cNvPr>
          <p:cNvSpPr txBox="1">
            <a:spLocks/>
          </p:cNvSpPr>
          <p:nvPr/>
        </p:nvSpPr>
        <p:spPr>
          <a:xfrm>
            <a:off x="7788296" y="2331243"/>
            <a:ext cx="3732192" cy="130063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Spreadsheets (0.25 d)</a:t>
            </a:r>
          </a:p>
          <a:p>
            <a:r>
              <a:rPr lang="en-US" sz="2000" dirty="0"/>
              <a:t>Open Refine (0.25 d)</a:t>
            </a:r>
          </a:p>
          <a:p>
            <a:r>
              <a:rPr lang="en-US" sz="2000" dirty="0"/>
              <a:t>R (1.5  d or 1 d + SQL 0.5 d)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446965-D8F0-BC4C-AE67-93E6222304EA}"/>
              </a:ext>
            </a:extLst>
          </p:cNvPr>
          <p:cNvSpPr txBox="1"/>
          <p:nvPr/>
        </p:nvSpPr>
        <p:spPr>
          <a:xfrm>
            <a:off x="1424808" y="4198133"/>
            <a:ext cx="89479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Typically run over 2 days but other scenarios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Content is </a:t>
            </a:r>
            <a:r>
              <a:rPr lang="en-GB" sz="2000" dirty="0"/>
              <a:t>customisable</a:t>
            </a:r>
            <a:r>
              <a:rPr lang="en-US" sz="2000" dirty="0"/>
              <a:t> – can swap modules in/out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Focus is on good practice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Can be tailored to specific domains, e.g. ecology, genomics,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Lessons available on-line under a CC-BY </a:t>
            </a:r>
            <a:r>
              <a:rPr lang="en-GB" sz="2000" dirty="0"/>
              <a:t>licence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Free to use but to call yourself a Carpentry and use infrastructure a fee is involved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Edinburgh University taken out a Gold organizational membership</a:t>
            </a:r>
            <a:endParaRPr lang="en-US" dirty="0"/>
          </a:p>
        </p:txBody>
      </p:sp>
      <p:sp>
        <p:nvSpPr>
          <p:cNvPr id="16" name="Content Placeholder 6">
            <a:extLst>
              <a:ext uri="{FF2B5EF4-FFF2-40B4-BE49-F238E27FC236}">
                <a16:creationId xmlns:a16="http://schemas.microsoft.com/office/drawing/2014/main" id="{D0E30C18-482E-F742-9B3C-B09703CA9F60}"/>
              </a:ext>
            </a:extLst>
          </p:cNvPr>
          <p:cNvSpPr txBox="1">
            <a:spLocks/>
          </p:cNvSpPr>
          <p:nvPr/>
        </p:nvSpPr>
        <p:spPr>
          <a:xfrm>
            <a:off x="3964788" y="2331243"/>
            <a:ext cx="4041775" cy="15835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Intro to data (0.5 d)</a:t>
            </a:r>
          </a:p>
          <a:p>
            <a:r>
              <a:rPr lang="en-US" sz="2000" dirty="0"/>
              <a:t>Unix shell (0.5 d)</a:t>
            </a:r>
          </a:p>
          <a:p>
            <a:r>
              <a:rPr lang="en-US" sz="2000" dirty="0"/>
              <a:t>Open Refine (0.5 d)</a:t>
            </a:r>
          </a:p>
          <a:p>
            <a:r>
              <a:rPr lang="en-US" sz="2000" dirty="0"/>
              <a:t>Intro to git/Python (0.5 d)</a:t>
            </a: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9AECC297-CDCF-3848-9292-18293399BA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199" y="1624333"/>
            <a:ext cx="3041579" cy="626543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C6BD75E-7A56-0E4D-B638-5527A7A41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1618" y="394728"/>
            <a:ext cx="2451100" cy="495300"/>
          </a:xfrm>
          <a:prstGeom prst="rect">
            <a:avLst/>
          </a:prstGeom>
        </p:spPr>
      </p:pic>
      <p:pic>
        <p:nvPicPr>
          <p:cNvPr id="30" name="Graphic 29">
            <a:extLst>
              <a:ext uri="{FF2B5EF4-FFF2-40B4-BE49-F238E27FC236}">
                <a16:creationId xmlns:a16="http://schemas.microsoft.com/office/drawing/2014/main" id="{01754BD9-1A9C-114A-8A2C-B97F970F9C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89961" y="1378743"/>
            <a:ext cx="1485900" cy="952500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2023381E-067F-B343-B19C-AD1C0111F9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893790" y="1467004"/>
            <a:ext cx="14859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61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DE4A3-10C4-9F41-93AA-882CD2725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it taught?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F0EC9-636F-8F47-A95F-7AA9FD502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Instructor led</a:t>
            </a:r>
          </a:p>
          <a:p>
            <a:pPr lvl="1"/>
            <a:r>
              <a:rPr lang="en-US" dirty="0"/>
              <a:t>Instructor at the front types content on own laptop</a:t>
            </a:r>
          </a:p>
          <a:p>
            <a:r>
              <a:rPr lang="en-US" dirty="0"/>
              <a:t>Students</a:t>
            </a:r>
          </a:p>
          <a:p>
            <a:pPr lvl="1"/>
            <a:r>
              <a:rPr lang="en-US" dirty="0"/>
              <a:t>Type content on own laptops (most of the time)</a:t>
            </a:r>
          </a:p>
          <a:p>
            <a:pPr lvl="2"/>
            <a:r>
              <a:rPr lang="en-US" dirty="0"/>
              <a:t>End up with a working copy of application/software on own machine</a:t>
            </a:r>
          </a:p>
          <a:p>
            <a:pPr lvl="2"/>
            <a:r>
              <a:rPr lang="en-US" dirty="0"/>
              <a:t>Take away copies of software</a:t>
            </a:r>
          </a:p>
          <a:p>
            <a:pPr lvl="1"/>
            <a:r>
              <a:rPr lang="en-US" dirty="0"/>
              <a:t>Given red/green post-it notes</a:t>
            </a:r>
          </a:p>
          <a:p>
            <a:r>
              <a:rPr lang="en-US" dirty="0"/>
              <a:t>Helpers</a:t>
            </a:r>
          </a:p>
          <a:p>
            <a:pPr lvl="1"/>
            <a:r>
              <a:rPr lang="en-US" dirty="0"/>
              <a:t>Help students who run into (a) problem(s)</a:t>
            </a:r>
          </a:p>
          <a:p>
            <a:pPr lvl="2"/>
            <a:r>
              <a:rPr lang="en-US" dirty="0"/>
              <a:t>Signal by sticking the red post-it note at the top of the laptop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330BD2-D611-9F41-8400-9AC2AF21A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9572" y="4388189"/>
            <a:ext cx="2712428" cy="261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966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77094-794A-094A-95F2-40946AE8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</a:t>
            </a:r>
            <a:r>
              <a:rPr lang="en-US" sz="4000" dirty="0" err="1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EdCarp</a:t>
            </a:r>
            <a:r>
              <a:rPr lang="en-US" sz="4000" dirty="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6986E-A9A5-5048-8E50-4AA20C553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269542" cy="4195481"/>
          </a:xfrm>
        </p:spPr>
        <p:txBody>
          <a:bodyPr>
            <a:normAutofit/>
          </a:bodyPr>
          <a:lstStyle/>
          <a:p>
            <a:r>
              <a:rPr lang="en-US" sz="2400" dirty="0"/>
              <a:t>Coordinated approach to teach Carpentries in Edinburgh</a:t>
            </a:r>
          </a:p>
          <a:p>
            <a:pPr lvl="1"/>
            <a:r>
              <a:rPr lang="en-US" sz="2400" dirty="0"/>
              <a:t>Provision of Instructors and helpers</a:t>
            </a:r>
          </a:p>
          <a:p>
            <a:pPr lvl="1"/>
            <a:r>
              <a:rPr lang="en-US" sz="2400" dirty="0"/>
              <a:t>Using a GitHub organizational repository: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edcarp</a:t>
            </a:r>
            <a:endParaRPr lang="en-US" dirty="0"/>
          </a:p>
          <a:p>
            <a:r>
              <a:rPr lang="en-US" sz="2400" dirty="0"/>
              <a:t>From Sep 2018 – March 2019</a:t>
            </a:r>
          </a:p>
          <a:p>
            <a:pPr lvl="1"/>
            <a:r>
              <a:rPr lang="en-US" sz="2400" dirty="0"/>
              <a:t>Run 11 events</a:t>
            </a:r>
          </a:p>
          <a:p>
            <a:pPr lvl="1"/>
            <a:r>
              <a:rPr lang="en-US" sz="2400" dirty="0"/>
              <a:t>Trained 170+ people (missing some data)</a:t>
            </a:r>
          </a:p>
          <a:p>
            <a:pPr lvl="2"/>
            <a:r>
              <a:rPr lang="en-US" dirty="0"/>
              <a:t>97 students, 52 staff, 21 unknown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C7E1C9A-71F5-EF4C-97E7-93FBEE721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2854" y="5100638"/>
            <a:ext cx="1660704" cy="1643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292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5ED3E-84D3-3441-B8FC-086C71B12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example</a:t>
            </a:r>
          </a:p>
        </p:txBody>
      </p:sp>
      <p:pic>
        <p:nvPicPr>
          <p:cNvPr id="5" name="Content Placeholder 4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D4AAAD1F-2E9C-354A-B10F-618973B7B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7735" y="2052638"/>
            <a:ext cx="7978305" cy="419576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3228B8-EE90-B247-A4B9-040F898985D3}"/>
              </a:ext>
            </a:extLst>
          </p:cNvPr>
          <p:cNvSpPr txBox="1"/>
          <p:nvPr/>
        </p:nvSpPr>
        <p:spPr>
          <a:xfrm>
            <a:off x="1257288" y="6405282"/>
            <a:ext cx="8845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 Carpentry at HW on 28/03/2019. Data Carpentry at HW on 26/06/19.</a:t>
            </a:r>
          </a:p>
        </p:txBody>
      </p:sp>
    </p:spTree>
    <p:extLst>
      <p:ext uri="{BB962C8B-B14F-4D97-AF65-F5344CB8AC3E}">
        <p14:creationId xmlns:p14="http://schemas.microsoft.com/office/powerpoint/2010/main" val="845297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766DB-4D09-1B4E-A057-B781490A4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EdCarp</a:t>
            </a:r>
            <a:r>
              <a:rPr lang="en-US" dirty="0"/>
              <a:t>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A0A7B-B7B4-3C4F-A02A-4F4738861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888" y="1404730"/>
            <a:ext cx="9214966" cy="4843669"/>
          </a:xfrm>
        </p:spPr>
        <p:txBody>
          <a:bodyPr>
            <a:normAutofit/>
          </a:bodyPr>
          <a:lstStyle/>
          <a:p>
            <a:r>
              <a:rPr lang="en-US" sz="1600" dirty="0"/>
              <a:t>If you want to be involved get in touch</a:t>
            </a:r>
          </a:p>
          <a:p>
            <a:pPr lvl="1"/>
            <a:r>
              <a:rPr lang="en-US" sz="1400" dirty="0"/>
              <a:t>You could host a Carpentry event</a:t>
            </a:r>
          </a:p>
          <a:p>
            <a:pPr lvl="1"/>
            <a:r>
              <a:rPr lang="en-US" sz="1400" dirty="0"/>
              <a:t>Always on the look-out for Instructors/Helpers</a:t>
            </a:r>
          </a:p>
          <a:p>
            <a:pPr lvl="2"/>
            <a:r>
              <a:rPr lang="en-US" sz="1100" dirty="0"/>
              <a:t>Attendee -&gt; Helper -&gt; Instructor</a:t>
            </a:r>
          </a:p>
          <a:p>
            <a:r>
              <a:rPr lang="en-GB" sz="1600" dirty="0"/>
              <a:t>Need:</a:t>
            </a:r>
          </a:p>
          <a:p>
            <a:pPr lvl="1"/>
            <a:r>
              <a:rPr lang="en-GB" sz="1400" dirty="0"/>
              <a:t>Organisational structure (committees) and</a:t>
            </a:r>
          </a:p>
          <a:p>
            <a:pPr lvl="1"/>
            <a:r>
              <a:rPr lang="en-GB" sz="1400" dirty="0"/>
              <a:t>Clearer institutional support (money &amp; admin support)</a:t>
            </a:r>
            <a:endParaRPr lang="en-GB" sz="1600" dirty="0"/>
          </a:p>
          <a:p>
            <a:r>
              <a:rPr lang="en-GB" sz="1800" dirty="0"/>
              <a:t>Ongoing development of new curricula</a:t>
            </a:r>
          </a:p>
          <a:p>
            <a:pPr lvl="1"/>
            <a:r>
              <a:rPr lang="en-GB" sz="1400" dirty="0"/>
              <a:t>Text mining, biology, AI, …</a:t>
            </a:r>
            <a:endParaRPr lang="en-US" sz="1400" dirty="0"/>
          </a:p>
          <a:p>
            <a:r>
              <a:rPr lang="en-US" sz="1600" dirty="0"/>
              <a:t>Feedback for events has always been positive</a:t>
            </a:r>
          </a:p>
          <a:p>
            <a:pPr lvl="1"/>
            <a:r>
              <a:rPr lang="en-US" sz="1400" dirty="0"/>
              <a:t>Need to do longitudinal studies </a:t>
            </a:r>
          </a:p>
          <a:p>
            <a:r>
              <a:rPr lang="en-US" sz="1600" dirty="0"/>
              <a:t>Much aligned with the SSI’s ethos:</a:t>
            </a:r>
          </a:p>
          <a:p>
            <a:pPr lvl="1"/>
            <a:r>
              <a:rPr lang="en-US" sz="1400" dirty="0"/>
              <a:t>Better Software -&gt; Better Research</a:t>
            </a:r>
          </a:p>
        </p:txBody>
      </p:sp>
      <p:pic>
        <p:nvPicPr>
          <p:cNvPr id="7" name="Picture 6" descr="A person with collar shirt&#10;&#10;Description automatically generated">
            <a:extLst>
              <a:ext uri="{FF2B5EF4-FFF2-40B4-BE49-F238E27FC236}">
                <a16:creationId xmlns:a16="http://schemas.microsoft.com/office/drawing/2014/main" id="{31214FE0-3A4A-B245-B47D-58F082EF7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8298" y="2853387"/>
            <a:ext cx="3716190" cy="371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923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63B76-3B4E-0146-83B8-00F85350F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34224-30C2-DB4D-A0D6-CA362A5B2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37414"/>
            <a:ext cx="8946541" cy="4610985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Have briefly described:</a:t>
            </a:r>
          </a:p>
          <a:p>
            <a:pPr lvl="1"/>
            <a:r>
              <a:rPr lang="en-US" sz="1600" dirty="0"/>
              <a:t>EPCC</a:t>
            </a:r>
          </a:p>
          <a:p>
            <a:pPr lvl="1"/>
            <a:r>
              <a:rPr lang="en-US" sz="1600" dirty="0"/>
              <a:t>Software Sustainability Institute</a:t>
            </a:r>
          </a:p>
          <a:p>
            <a:pPr lvl="1"/>
            <a:r>
              <a:rPr lang="en-US" sz="1600" dirty="0"/>
              <a:t>CERSE</a:t>
            </a:r>
          </a:p>
          <a:p>
            <a:pPr lvl="1"/>
            <a:r>
              <a:rPr lang="en-US" sz="1600" dirty="0" err="1"/>
              <a:t>EdCarp</a:t>
            </a:r>
            <a:endParaRPr lang="en-US" sz="1600" dirty="0"/>
          </a:p>
          <a:p>
            <a:r>
              <a:rPr lang="en-US" sz="1800" dirty="0"/>
              <a:t>SSI is serving the UK research community:</a:t>
            </a:r>
          </a:p>
          <a:p>
            <a:pPr lvl="1"/>
            <a:r>
              <a:rPr lang="en-US" dirty="0"/>
              <a:t>Software forms an important component of research</a:t>
            </a:r>
          </a:p>
          <a:p>
            <a:pPr lvl="2"/>
            <a:r>
              <a:rPr lang="en-US" sz="1400" dirty="0"/>
              <a:t>Want people to get better recognition for this</a:t>
            </a:r>
            <a:endParaRPr lang="en-US" sz="2000" dirty="0"/>
          </a:p>
          <a:p>
            <a:r>
              <a:rPr lang="en-US" dirty="0"/>
              <a:t>Would be good to continue CERSE in the </a:t>
            </a:r>
            <a:r>
              <a:rPr lang="en-US" dirty="0" err="1"/>
              <a:t>BioQuarter</a:t>
            </a:r>
            <a:r>
              <a:rPr lang="en-US" dirty="0"/>
              <a:t>:</a:t>
            </a:r>
          </a:p>
          <a:p>
            <a:pPr lvl="1"/>
            <a:r>
              <a:rPr lang="en-US" sz="2000" dirty="0"/>
              <a:t>Need local representation</a:t>
            </a:r>
          </a:p>
          <a:p>
            <a:pPr lvl="1"/>
            <a:r>
              <a:rPr lang="en-US" sz="2000" dirty="0"/>
              <a:t>Probably want a meeting roughly every 2 months</a:t>
            </a:r>
          </a:p>
          <a:p>
            <a:r>
              <a:rPr lang="en-US" dirty="0"/>
              <a:t>Thanks to </a:t>
            </a:r>
            <a:r>
              <a:rPr lang="en-US" dirty="0" err="1"/>
              <a:t>Riinu</a:t>
            </a:r>
            <a:r>
              <a:rPr lang="en-US" dirty="0"/>
              <a:t> </a:t>
            </a:r>
            <a:r>
              <a:rPr lang="en-US" dirty="0" err="1"/>
              <a:t>Ots</a:t>
            </a:r>
            <a:r>
              <a:rPr lang="en-US" dirty="0"/>
              <a:t>, </a:t>
            </a:r>
            <a:r>
              <a:rPr lang="en-US" dirty="0" err="1"/>
              <a:t>Tahira</a:t>
            </a:r>
            <a:r>
              <a:rPr lang="en-US" dirty="0"/>
              <a:t> Akbar and Sean </a:t>
            </a:r>
            <a:r>
              <a:rPr lang="en-US" dirty="0" err="1"/>
              <a:t>McGeever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270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9FFC6-5BD1-5142-A361-E2638F779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875C0-7E3D-BF4E-98E2-18429A723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EPCC – </a:t>
            </a:r>
            <a:r>
              <a:rPr lang="en-US" dirty="0">
                <a:hlinkClick r:id="rId2"/>
              </a:rPr>
              <a:t>https://www.epcc.ed.ac.uk</a:t>
            </a:r>
            <a:endParaRPr lang="en-US" dirty="0"/>
          </a:p>
          <a:p>
            <a:r>
              <a:rPr lang="en-US" dirty="0"/>
              <a:t>SSI – </a:t>
            </a:r>
            <a:r>
              <a:rPr lang="en-US" dirty="0">
                <a:hlinkClick r:id="rId3"/>
              </a:rPr>
              <a:t>https://www.software.ac.uk</a:t>
            </a:r>
            <a:endParaRPr lang="en-US" dirty="0"/>
          </a:p>
          <a:p>
            <a:r>
              <a:rPr lang="en-US" dirty="0"/>
              <a:t>RSE – </a:t>
            </a:r>
            <a:r>
              <a:rPr lang="en-US" dirty="0">
                <a:hlinkClick r:id="rId4"/>
              </a:rPr>
              <a:t>https://rse.ac.uk</a:t>
            </a:r>
            <a:r>
              <a:rPr lang="en-US" dirty="0"/>
              <a:t> also </a:t>
            </a:r>
            <a:r>
              <a:rPr lang="en-GB" dirty="0">
                <a:hlinkClick r:id="rId5"/>
              </a:rPr>
              <a:t>https://www.society-rse.org/</a:t>
            </a:r>
            <a:endParaRPr lang="en-US" dirty="0"/>
          </a:p>
          <a:p>
            <a:r>
              <a:rPr lang="en-US" dirty="0"/>
              <a:t>CERSE - </a:t>
            </a:r>
            <a:r>
              <a:rPr lang="en-GB" dirty="0">
                <a:hlinkClick r:id="rId6"/>
              </a:rPr>
              <a:t>https://cerse.github.io/</a:t>
            </a:r>
            <a:endParaRPr lang="en-US" dirty="0"/>
          </a:p>
          <a:p>
            <a:r>
              <a:rPr lang="en-US" dirty="0"/>
              <a:t>The Carpentries - </a:t>
            </a:r>
            <a:r>
              <a:rPr lang="en-GB" dirty="0">
                <a:hlinkClick r:id="rId7"/>
              </a:rPr>
              <a:t>https://carpentries.org/</a:t>
            </a:r>
            <a:endParaRPr lang="en-US" dirty="0"/>
          </a:p>
          <a:p>
            <a:r>
              <a:rPr lang="en-US" dirty="0" err="1"/>
              <a:t>EdCarp</a:t>
            </a:r>
            <a:r>
              <a:rPr lang="en-US" dirty="0"/>
              <a:t> - </a:t>
            </a:r>
            <a:r>
              <a:rPr lang="en-GB" dirty="0">
                <a:hlinkClick r:id="rId8"/>
              </a:rPr>
              <a:t>https://edcarp.github.io/</a:t>
            </a:r>
            <a:endParaRPr lang="en-GB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00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FB187-7874-BD42-A20C-D171BB7FF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A2377-76C7-DA4C-82A4-92445AA3F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Background</a:t>
            </a:r>
          </a:p>
          <a:p>
            <a:pPr lvl="1"/>
            <a:r>
              <a:rPr lang="en-GB" dirty="0"/>
              <a:t>EPCC</a:t>
            </a:r>
          </a:p>
          <a:p>
            <a:pPr lvl="1"/>
            <a:r>
              <a:rPr lang="en-GB" dirty="0"/>
              <a:t>Software Sustainability Institute (SSI)</a:t>
            </a:r>
          </a:p>
          <a:p>
            <a:r>
              <a:rPr lang="en-GB" dirty="0"/>
              <a:t>Research Software Engineers (RSEs)</a:t>
            </a:r>
          </a:p>
          <a:p>
            <a:r>
              <a:rPr lang="en-GB" dirty="0"/>
              <a:t>Community of Edinburgh RSEs (CERSE)</a:t>
            </a:r>
          </a:p>
          <a:p>
            <a:r>
              <a:rPr lang="en-GB" dirty="0"/>
              <a:t>Edinburgh Carpentries (if there is time)</a:t>
            </a:r>
          </a:p>
          <a:p>
            <a:r>
              <a:rPr lang="en-GB" dirty="0"/>
              <a:t>Opportunities (if there is time)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57720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50E58-253F-8F45-B208-8B0CE03F8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SSI 2019 Fellowship Programme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BE1E6-3D28-F842-BB73-C8FC0A1AA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If your passion is for software and you are a good networker</a:t>
            </a:r>
          </a:p>
          <a:p>
            <a:pPr lvl="1"/>
            <a:r>
              <a:rPr lang="en-GB" dirty="0"/>
              <a:t>£3000 grant </a:t>
            </a:r>
          </a:p>
          <a:p>
            <a:r>
              <a:rPr lang="en-GB" dirty="0"/>
              <a:t>Look at </a:t>
            </a:r>
            <a:r>
              <a:rPr lang="en-GB" u="sng" dirty="0">
                <a:hlinkClick r:id="rId2"/>
              </a:rPr>
              <a:t>http://bit.ly/SSI-FP</a:t>
            </a:r>
            <a:r>
              <a:rPr lang="en-GB" dirty="0"/>
              <a:t> for 2019</a:t>
            </a:r>
          </a:p>
          <a:p>
            <a:pPr lvl="1"/>
            <a:r>
              <a:rPr lang="en-GB" dirty="0"/>
              <a:t>Webinar 15:00 to 16:00 BST Friday, October 11th, 2019</a:t>
            </a:r>
          </a:p>
          <a:p>
            <a:pPr lvl="1"/>
            <a:r>
              <a:rPr lang="en-GB" dirty="0"/>
              <a:t>October 29th, 2019 - Applications close at 23:59 GMT</a:t>
            </a:r>
          </a:p>
          <a:p>
            <a:r>
              <a:rPr lang="en-GB" dirty="0"/>
              <a:t>From 2012 - 2018: 112 Fellows, 40 Institutions</a:t>
            </a:r>
          </a:p>
          <a:p>
            <a:r>
              <a:rPr lang="en-GB" dirty="0"/>
              <a:t>Diversity of domain, career stage, professions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258C00-0A41-5247-847F-BA9604003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6507" y="3529509"/>
            <a:ext cx="3563435" cy="313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116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28B57-48ED-434A-9136-144390CCE1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05DEBC-6D49-FB4E-A6E9-DC2053FF2D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9E6AB-98AC-6C48-BEB0-0AE593A80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977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EDBFE5-57C4-544B-B31F-1535A5842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3402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BC6749-9F54-D944-BD01-4B3F7C300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597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1C9CA-D7A7-8D40-B0D9-598C85076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Cirrus 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9F62A-8A22-634F-97A3-0572EAA6F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Tier-2 resource based at EPCC</a:t>
            </a:r>
          </a:p>
          <a:p>
            <a:pPr lvl="1"/>
            <a:r>
              <a:rPr lang="en-GB" dirty="0"/>
              <a:t>280 node HPE/SGI 8600 HPC system with a DDN Lustre file system</a:t>
            </a:r>
          </a:p>
          <a:p>
            <a:pPr lvl="1"/>
            <a:r>
              <a:rPr lang="en-GB" dirty="0"/>
              <a:t>Nodes contain two 2.1 GHz, 18-core Intel Xeon E5-2695 (Broadwell)</a:t>
            </a:r>
          </a:p>
          <a:p>
            <a:pPr lvl="1"/>
            <a:r>
              <a:rPr lang="en-GB" dirty="0"/>
              <a:t>Nodes have 256 GB of memory shared between the two processors</a:t>
            </a:r>
          </a:p>
          <a:p>
            <a:pPr lvl="1"/>
            <a:r>
              <a:rPr lang="en-GB" dirty="0"/>
              <a:t>More details at:</a:t>
            </a:r>
          </a:p>
          <a:p>
            <a:pPr lvl="2"/>
            <a:r>
              <a:rPr lang="en-GB" dirty="0">
                <a:hlinkClick r:id="rId2"/>
              </a:rPr>
              <a:t>http://www.cirrus.ac.uk/about/hardware.html</a:t>
            </a:r>
            <a:r>
              <a:rPr lang="en-GB" dirty="0"/>
              <a:t> </a:t>
            </a:r>
          </a:p>
          <a:p>
            <a:r>
              <a:rPr lang="en-GB" dirty="0"/>
              <a:t>Free access for Scottish academics:</a:t>
            </a:r>
          </a:p>
          <a:p>
            <a:pPr lvl="1"/>
            <a:r>
              <a:rPr lang="en-GB" dirty="0">
                <a:hlinkClick r:id="rId3"/>
              </a:rPr>
              <a:t>http://www.cirrus.ac.uk/access/scottish.html</a:t>
            </a:r>
            <a:endParaRPr lang="en-GB" dirty="0"/>
          </a:p>
          <a:p>
            <a:pPr lvl="1"/>
            <a:r>
              <a:rPr lang="en-GB" dirty="0"/>
              <a:t>Test access of 15000 Core-hours for up to 6 months</a:t>
            </a:r>
          </a:p>
          <a:p>
            <a:pPr lvl="1"/>
            <a:r>
              <a:rPr lang="en-GB" dirty="0"/>
              <a:t>Production of 100000 Core-hours for up to a year</a:t>
            </a:r>
          </a:p>
        </p:txBody>
      </p:sp>
    </p:spTree>
    <p:extLst>
      <p:ext uri="{BB962C8B-B14F-4D97-AF65-F5344CB8AC3E}">
        <p14:creationId xmlns:p14="http://schemas.microsoft.com/office/powerpoint/2010/main" val="3981953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6E525-B4E5-4B41-A948-162C870E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EPCC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ABF92-5867-6840-9F00-E2CE3DDA1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404723" cy="419548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Established in 1990</a:t>
            </a:r>
          </a:p>
          <a:p>
            <a:pPr lvl="1"/>
            <a:r>
              <a:rPr lang="en-US" dirty="0"/>
              <a:t>Institute emerged from the Physics department interest in parallel computing</a:t>
            </a:r>
          </a:p>
          <a:p>
            <a:pPr lvl="1"/>
            <a:r>
              <a:rPr lang="en-GB" dirty="0"/>
              <a:t>Ethos to popularise</a:t>
            </a:r>
            <a:r>
              <a:rPr lang="en-US" dirty="0"/>
              <a:t> Parallel Computing in academia/industry</a:t>
            </a:r>
          </a:p>
          <a:p>
            <a:pPr lvl="1"/>
            <a:r>
              <a:rPr lang="en-US" dirty="0"/>
              <a:t>Self funded, project based work</a:t>
            </a:r>
          </a:p>
          <a:p>
            <a:r>
              <a:rPr lang="en-US" dirty="0"/>
              <a:t>Currently have over 100 people</a:t>
            </a:r>
          </a:p>
          <a:p>
            <a:r>
              <a:rPr lang="en-US" dirty="0"/>
              <a:t>Area of interest extended well beyond parallel computing</a:t>
            </a:r>
          </a:p>
          <a:p>
            <a:pPr lvl="1"/>
            <a:r>
              <a:rPr lang="en-US" dirty="0"/>
              <a:t>Novel architectures</a:t>
            </a:r>
          </a:p>
          <a:p>
            <a:pPr lvl="1"/>
            <a:r>
              <a:rPr lang="en-US" dirty="0"/>
              <a:t>Data Science</a:t>
            </a:r>
          </a:p>
          <a:p>
            <a:pPr lvl="1"/>
            <a:r>
              <a:rPr lang="en-US" dirty="0"/>
              <a:t>But still into High Performance Computing</a:t>
            </a:r>
          </a:p>
          <a:p>
            <a:pPr lvl="2"/>
            <a:r>
              <a:rPr lang="en-US" dirty="0"/>
              <a:t>Run ARCHER the UK National Supercomputing Service</a:t>
            </a:r>
          </a:p>
          <a:p>
            <a:r>
              <a:rPr lang="en-US" dirty="0"/>
              <a:t>Aug 2018 moved from JCMB, King’s Buildings -&gt; Bayes Centre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7038E93-E371-1847-B173-90D4ADABE0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63436" y="5748709"/>
            <a:ext cx="2780928" cy="79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1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2BD77-FBF1-8F4C-9835-1CCCE7447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Software Sustainability Institute (SSI)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E3077-E28E-E64A-9E07-BAE0FFA42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Established in 2010</a:t>
            </a:r>
          </a:p>
          <a:p>
            <a:pPr lvl="1"/>
            <a:r>
              <a:rPr lang="en-US" dirty="0"/>
              <a:t>Ethos: Better software -&gt; Better Research</a:t>
            </a:r>
          </a:p>
          <a:p>
            <a:r>
              <a:rPr lang="en-US" dirty="0"/>
              <a:t>Do this through:</a:t>
            </a:r>
          </a:p>
          <a:p>
            <a:pPr lvl="1"/>
            <a:r>
              <a:rPr lang="en-US" dirty="0"/>
              <a:t>Training, e.g. Carpentries </a:t>
            </a:r>
          </a:p>
          <a:p>
            <a:pPr lvl="1"/>
            <a:r>
              <a:rPr lang="en-US" dirty="0"/>
              <a:t>Community building, Fellows, Workshops</a:t>
            </a:r>
          </a:p>
          <a:p>
            <a:pPr lvl="1"/>
            <a:r>
              <a:rPr lang="en-US" dirty="0"/>
              <a:t>Consultancy</a:t>
            </a:r>
          </a:p>
          <a:p>
            <a:pPr lvl="1"/>
            <a:r>
              <a:rPr lang="en-US" dirty="0"/>
              <a:t>Policy Building</a:t>
            </a:r>
          </a:p>
          <a:p>
            <a:pPr lvl="1"/>
            <a:r>
              <a:rPr lang="en-US" dirty="0"/>
              <a:t>Outreach</a:t>
            </a:r>
          </a:p>
          <a:p>
            <a:r>
              <a:rPr lang="en-US" dirty="0"/>
              <a:t>Virtual institute composed:</a:t>
            </a:r>
          </a:p>
          <a:p>
            <a:pPr lvl="1"/>
            <a:r>
              <a:rPr lang="en-US" dirty="0"/>
              <a:t>University of Edinburgh</a:t>
            </a:r>
          </a:p>
          <a:p>
            <a:pPr lvl="1"/>
            <a:r>
              <a:rPr lang="en-US" dirty="0"/>
              <a:t>University of Manchester</a:t>
            </a:r>
          </a:p>
          <a:p>
            <a:pPr lvl="1"/>
            <a:r>
              <a:rPr lang="en-US" dirty="0"/>
              <a:t>University of Southampton</a:t>
            </a:r>
          </a:p>
          <a:p>
            <a:pPr lvl="1"/>
            <a:r>
              <a:rPr lang="en-US" dirty="0"/>
              <a:t>University of Oxford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3F7F2F3-0C1C-444B-B354-C2E4782BF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00864" y="5103320"/>
            <a:ext cx="5091112" cy="144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456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4C4CA-7649-1C45-8144-B8F62A059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an Research Software Engineer (RSE)?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5628-C3E3-754C-9A62-80573F110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if you answer yes to any of the following questions, you are working as an </a:t>
            </a:r>
            <a:r>
              <a:rPr lang="en-GB" b="1" dirty="0"/>
              <a:t>RSE</a:t>
            </a:r>
            <a:r>
              <a:rPr lang="en-GB" dirty="0"/>
              <a:t>:</a:t>
            </a:r>
          </a:p>
          <a:p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Are you employed to </a:t>
            </a:r>
            <a:r>
              <a:rPr lang="en-GB" b="1" dirty="0"/>
              <a:t>develop software</a:t>
            </a:r>
            <a:r>
              <a:rPr lang="en-GB" dirty="0"/>
              <a:t> for research?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Are you spending more time </a:t>
            </a:r>
            <a:r>
              <a:rPr lang="en-GB" b="1" dirty="0"/>
              <a:t>developing software</a:t>
            </a:r>
            <a:r>
              <a:rPr lang="en-GB" dirty="0"/>
              <a:t> than conducting research?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Are you employed as a postdoctoral researcher, even though you predominantly work on </a:t>
            </a:r>
            <a:r>
              <a:rPr lang="en-GB" b="1" dirty="0"/>
              <a:t>software development</a:t>
            </a:r>
            <a:r>
              <a:rPr lang="en-GB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Are you the person who does computers in your research group?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Are you sometimes not named on research papers despite playing a fundamental part in </a:t>
            </a:r>
            <a:r>
              <a:rPr lang="en-GB" b="1" dirty="0"/>
              <a:t>developing the software</a:t>
            </a:r>
            <a:r>
              <a:rPr lang="en-GB" dirty="0"/>
              <a:t> used to create them?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Do you lack the metrics needed to progress your academic career, like papers and conference presentations, despite having made a significant contribution through software?</a:t>
            </a: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C80FDF-4926-6F47-B1CA-CECAE8B2D0CF}"/>
              </a:ext>
            </a:extLst>
          </p:cNvPr>
          <p:cNvSpPr txBox="1"/>
          <p:nvPr/>
        </p:nvSpPr>
        <p:spPr>
          <a:xfrm>
            <a:off x="8978747" y="6176963"/>
            <a:ext cx="227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From </a:t>
            </a:r>
            <a:r>
              <a:rPr lang="en-GB" dirty="0">
                <a:hlinkClick r:id="rId2"/>
              </a:rPr>
              <a:t>https://rse.ac.uk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8174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05D16-0144-FA47-B299-6B0AB6AAB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EB810-79CA-9441-B5CD-CCC9A851A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99187"/>
            <a:ext cx="10131425" cy="3649133"/>
          </a:xfrm>
        </p:spPr>
        <p:txBody>
          <a:bodyPr>
            <a:normAutofit/>
          </a:bodyPr>
          <a:lstStyle/>
          <a:p>
            <a:r>
              <a:rPr lang="en-US" sz="2400" dirty="0"/>
              <a:t>People who:</a:t>
            </a:r>
          </a:p>
          <a:p>
            <a:pPr lvl="1"/>
            <a:r>
              <a:rPr lang="en-US" dirty="0"/>
              <a:t>Develop software as part of their research or </a:t>
            </a:r>
          </a:p>
          <a:p>
            <a:pPr lvl="1"/>
            <a:r>
              <a:rPr lang="en-US" dirty="0"/>
              <a:t>Develop software for others to do research</a:t>
            </a:r>
          </a:p>
          <a:p>
            <a:pPr lvl="2"/>
            <a:r>
              <a:rPr lang="en-US" dirty="0"/>
              <a:t>A spectrum of people</a:t>
            </a:r>
          </a:p>
          <a:p>
            <a:r>
              <a:rPr lang="en-US" sz="2400" dirty="0"/>
              <a:t>Part of a bigger national movement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www.society-rse.org</a:t>
            </a:r>
            <a:r>
              <a:rPr lang="en-US" dirty="0"/>
              <a:t>/</a:t>
            </a:r>
          </a:p>
          <a:p>
            <a:pPr lvl="1"/>
            <a:r>
              <a:rPr lang="en-US" dirty="0"/>
              <a:t>Help develop career paths in academia</a:t>
            </a:r>
          </a:p>
          <a:p>
            <a:pPr lvl="1"/>
            <a:r>
              <a:rPr lang="en-US" dirty="0"/>
              <a:t>SSI pivotal in establishing &amp; gaining international traction</a:t>
            </a:r>
          </a:p>
          <a:p>
            <a:endParaRPr lang="en-GB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0DA7D7-32CF-6B4B-A6B2-5A2C9F85E5B5}"/>
              </a:ext>
            </a:extLst>
          </p:cNvPr>
          <p:cNvGrpSpPr/>
          <p:nvPr/>
        </p:nvGrpSpPr>
        <p:grpSpPr>
          <a:xfrm>
            <a:off x="498677" y="5574325"/>
            <a:ext cx="11239071" cy="1092082"/>
            <a:chOff x="5067" y="5528468"/>
            <a:chExt cx="11239071" cy="109208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9A191EA-B4D3-7F41-83B0-4A53761B2F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325"/>
            <a:stretch/>
          </p:blipFill>
          <p:spPr>
            <a:xfrm>
              <a:off x="5067" y="5528468"/>
              <a:ext cx="3870816" cy="1080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5B5AA7B-4CF1-654C-B107-8400ACA09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" r="561"/>
            <a:stretch/>
          </p:blipFill>
          <p:spPr>
            <a:xfrm>
              <a:off x="3875659" y="5540550"/>
              <a:ext cx="3556119" cy="108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6B7A684-EEB4-BF4C-A753-4035079507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22352" y="5537066"/>
              <a:ext cx="3821786" cy="1080000"/>
            </a:xfrm>
            <a:prstGeom prst="rect">
              <a:avLst/>
            </a:prstGeom>
          </p:spPr>
        </p:pic>
      </p:grp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DBFC655A-CAA5-5E48-B344-965F7FE24D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4068" y="2435954"/>
            <a:ext cx="1976166" cy="252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01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9DEC8-1C2D-E245-A7A0-4A5BEF6EC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Society of 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80CE4-4D82-F14E-A64A-1B07429B5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212263" cy="4195481"/>
          </a:xfrm>
        </p:spPr>
        <p:txBody>
          <a:bodyPr/>
          <a:lstStyle/>
          <a:p>
            <a:r>
              <a:rPr lang="en-GB" dirty="0"/>
              <a:t>Society of Research Software Engineers was launched in March 2019</a:t>
            </a:r>
          </a:p>
          <a:p>
            <a:pPr lvl="1"/>
            <a:r>
              <a:rPr lang="en-GB" dirty="0"/>
              <a:t>Charitable Incorporated Organisation</a:t>
            </a:r>
          </a:p>
          <a:p>
            <a:pPr lvl="1"/>
            <a:r>
              <a:rPr lang="en-GB" dirty="0"/>
              <a:t>You can become a member for £20 pa</a:t>
            </a:r>
          </a:p>
          <a:p>
            <a:pPr lvl="2"/>
            <a:r>
              <a:rPr lang="en-GB" dirty="0"/>
              <a:t>Gives you voting rights, help shape the movement</a:t>
            </a:r>
          </a:p>
          <a:p>
            <a:pPr lvl="1"/>
            <a:r>
              <a:rPr lang="en-GB" dirty="0"/>
              <a:t>Have had 4 UK annual meetings since 2015</a:t>
            </a:r>
          </a:p>
          <a:p>
            <a:pPr lvl="2"/>
            <a:r>
              <a:rPr lang="en-GB" dirty="0"/>
              <a:t>2 Manchester + 2 Birmingham</a:t>
            </a:r>
          </a:p>
          <a:p>
            <a:pPr lvl="2"/>
            <a:r>
              <a:rPr lang="en-GB" dirty="0"/>
              <a:t>Next location to be determined</a:t>
            </a:r>
          </a:p>
          <a:p>
            <a:r>
              <a:rPr lang="en-GB" dirty="0"/>
              <a:t>How does CERSE fit into all this?</a:t>
            </a:r>
          </a:p>
          <a:p>
            <a:pPr lvl="1"/>
            <a:r>
              <a:rPr lang="en-GB" dirty="0"/>
              <a:t>Community of Edinburgh RSES is an effort to bring local RSEs together</a:t>
            </a:r>
          </a:p>
        </p:txBody>
      </p:sp>
    </p:spTree>
    <p:extLst>
      <p:ext uri="{BB962C8B-B14F-4D97-AF65-F5344CB8AC3E}">
        <p14:creationId xmlns:p14="http://schemas.microsoft.com/office/powerpoint/2010/main" val="4191023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70AF0-574E-784C-9D03-6ECEB8DFD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CERSE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4E56D-F521-6440-83DC-723046E53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Cater to </a:t>
            </a:r>
            <a:r>
              <a:rPr lang="en-US" i="1" dirty="0"/>
              <a:t>Research Software Engineers </a:t>
            </a:r>
            <a:r>
              <a:rPr lang="en-US" dirty="0"/>
              <a:t>(RSEs) in Edinburgh.</a:t>
            </a:r>
          </a:p>
          <a:p>
            <a:pPr lvl="1"/>
            <a:r>
              <a:rPr lang="en-US" dirty="0"/>
              <a:t>Researchers whose main interest lies in developing software.</a:t>
            </a:r>
          </a:p>
          <a:p>
            <a:r>
              <a:rPr lang="en-US" dirty="0"/>
              <a:t>Bring together people whose role is to develop research software.</a:t>
            </a:r>
          </a:p>
          <a:p>
            <a:pPr lvl="1"/>
            <a:r>
              <a:rPr lang="en-US" dirty="0"/>
              <a:t>Networking opportunity – get to know other similar people in Edinburgh.</a:t>
            </a:r>
          </a:p>
          <a:p>
            <a:pPr lvl="1"/>
            <a:r>
              <a:rPr lang="en-US" dirty="0"/>
              <a:t>Forum for discussion:</a:t>
            </a:r>
          </a:p>
          <a:p>
            <a:pPr lvl="2"/>
            <a:r>
              <a:rPr lang="en-US" dirty="0"/>
              <a:t>Exchange tips, resources, form special interest groups, </a:t>
            </a:r>
            <a:r>
              <a:rPr lang="en-US" b="1" dirty="0"/>
              <a:t>training</a:t>
            </a:r>
            <a:r>
              <a:rPr lang="en-US" dirty="0"/>
              <a:t>, opportunities, etc.</a:t>
            </a:r>
          </a:p>
          <a:p>
            <a:r>
              <a:rPr lang="en-US" dirty="0"/>
              <a:t>Act as a lobby group.</a:t>
            </a:r>
          </a:p>
          <a:p>
            <a:pPr lvl="1"/>
            <a:r>
              <a:rPr lang="en-GB" dirty="0"/>
              <a:t>Contextualise</a:t>
            </a:r>
            <a:r>
              <a:rPr lang="en-US" dirty="0"/>
              <a:t> to particular institutions.</a:t>
            </a:r>
          </a:p>
          <a:p>
            <a:r>
              <a:rPr lang="en-US" dirty="0"/>
              <a:t>End up as:</a:t>
            </a:r>
          </a:p>
          <a:p>
            <a:pPr lvl="1"/>
            <a:r>
              <a:rPr lang="en-US" dirty="0"/>
              <a:t> a grass-roots, sustainable, self supporting franchise.</a:t>
            </a:r>
          </a:p>
        </p:txBody>
      </p:sp>
    </p:spTree>
    <p:extLst>
      <p:ext uri="{BB962C8B-B14F-4D97-AF65-F5344CB8AC3E}">
        <p14:creationId xmlns:p14="http://schemas.microsoft.com/office/powerpoint/2010/main" val="1954268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8BAE8E-07F2-2E40-A366-1801A6F1D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Four meetings so far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73C64F-2F65-C742-A310-5D0D80B0C3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97807" cy="4351338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sz="2000" dirty="0"/>
              <a:t>Try to move around Edinburgh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Bayes Centre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Edinburgh College of Art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Argyle House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Chancellor’s Building</a:t>
            </a:r>
          </a:p>
          <a:p>
            <a:r>
              <a:rPr lang="en-US" sz="2000" dirty="0"/>
              <a:t>Mostly </a:t>
            </a:r>
            <a:r>
              <a:rPr lang="en-US" sz="2000" dirty="0" err="1"/>
              <a:t>UoE</a:t>
            </a:r>
            <a:r>
              <a:rPr lang="en-US" sz="2000" dirty="0"/>
              <a:t> centric</a:t>
            </a:r>
          </a:p>
          <a:p>
            <a:pPr lvl="1"/>
            <a:r>
              <a:rPr lang="en-US" sz="2000" dirty="0"/>
              <a:t>Convenience</a:t>
            </a:r>
          </a:p>
          <a:p>
            <a:pPr lvl="1"/>
            <a:r>
              <a:rPr lang="en-US" sz="2000" dirty="0"/>
              <a:t>All very central</a:t>
            </a:r>
          </a:p>
          <a:p>
            <a:r>
              <a:rPr lang="en-US" sz="2000" dirty="0"/>
              <a:t>Target other </a:t>
            </a:r>
            <a:r>
              <a:rPr lang="en-US" sz="2000" dirty="0" err="1"/>
              <a:t>UoE</a:t>
            </a:r>
            <a:r>
              <a:rPr lang="en-US" sz="2000" dirty="0"/>
              <a:t> Campuses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1B4B8-E906-7043-8BF0-0D0AAD1DC7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9BF5FE-16F9-374F-AB16-93B9170FE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669" y="1881380"/>
            <a:ext cx="70362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8512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{35B86392-91C6-6D4F-B1AB-3A8C0AE691D8}tf10001062</Template>
  <TotalTime>356</TotalTime>
  <Words>1407</Words>
  <Application>Microsoft Macintosh PowerPoint</Application>
  <PresentationFormat>Widescreen</PresentationFormat>
  <Paragraphs>212</Paragraphs>
  <Slides>24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Century Gothic</vt:lpstr>
      <vt:lpstr>Wingdings 3</vt:lpstr>
      <vt:lpstr>Ion</vt:lpstr>
      <vt:lpstr>Community of Edinburgh RSEs (CERSE)</vt:lpstr>
      <vt:lpstr>Outline</vt:lpstr>
      <vt:lpstr>EPCC</vt:lpstr>
      <vt:lpstr>Software Sustainability Institute (SSI)</vt:lpstr>
      <vt:lpstr>What is an Research Software Engineer (RSE)?</vt:lpstr>
      <vt:lpstr>RSEs</vt:lpstr>
      <vt:lpstr>Society of RSEs</vt:lpstr>
      <vt:lpstr>CERSE Goals</vt:lpstr>
      <vt:lpstr>Four meetings so far</vt:lpstr>
      <vt:lpstr>Number of Attendees at CERSE events</vt:lpstr>
      <vt:lpstr>Keeping in touch</vt:lpstr>
      <vt:lpstr>Training - Carpentries</vt:lpstr>
      <vt:lpstr>So what is taught?</vt:lpstr>
      <vt:lpstr>How is it taught?</vt:lpstr>
      <vt:lpstr>What is EdCarp? </vt:lpstr>
      <vt:lpstr>Typical example</vt:lpstr>
      <vt:lpstr>EdCarp Conclusions</vt:lpstr>
      <vt:lpstr>Conclusions</vt:lpstr>
      <vt:lpstr>References</vt:lpstr>
      <vt:lpstr>SSI 2019 Fellowship Programme</vt:lpstr>
      <vt:lpstr>PowerPoint Presentation</vt:lpstr>
      <vt:lpstr>PowerPoint Presentation</vt:lpstr>
      <vt:lpstr>PowerPoint Presentation</vt:lpstr>
      <vt:lpstr>Cirrus access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 of Edinburgh RSES (CERSE)</dc:title>
  <dc:creator>ANTONIOLETTI Mario</dc:creator>
  <cp:lastModifiedBy>ANTONIOLETTI Mario</cp:lastModifiedBy>
  <cp:revision>20</cp:revision>
  <dcterms:created xsi:type="dcterms:W3CDTF">2019-03-24T18:09:16Z</dcterms:created>
  <dcterms:modified xsi:type="dcterms:W3CDTF">2019-10-07T13:41:51Z</dcterms:modified>
</cp:coreProperties>
</file>

<file path=docProps/thumbnail.jpeg>
</file>